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93" r:id="rId2"/>
    <p:sldId id="294" r:id="rId3"/>
    <p:sldId id="301" r:id="rId4"/>
    <p:sldId id="295"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1" r:id="rId40"/>
    <p:sldId id="296" r:id="rId41"/>
    <p:sldId id="297" r:id="rId42"/>
    <p:sldId id="299" r:id="rId43"/>
    <p:sldId id="298"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3/3/2023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7"/>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2"/>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2"/>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2"/>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362202"/>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524002"/>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2"/>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7"/>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3/3/2023</a:t>
            </a:fld>
            <a:endParaRPr lang="en-US"/>
          </a:p>
        </p:txBody>
      </p:sp>
      <p:sp>
        <p:nvSpPr>
          <p:cNvPr id="3" name="Footer Placeholder 2"/>
          <p:cNvSpPr>
            <a:spLocks noGrp="1"/>
          </p:cNvSpPr>
          <p:nvPr>
            <p:ph type="ftr" sz="quarter" idx="3"/>
          </p:nvPr>
        </p:nvSpPr>
        <p:spPr>
          <a:xfrm>
            <a:off x="3124200" y="6416677"/>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7"/>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381001"/>
            <a:ext cx="7489371" cy="954107"/>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08856" y="2467428"/>
            <a:ext cx="4163786" cy="523220"/>
          </a:xfrm>
          <a:prstGeom prst="rect">
            <a:avLst/>
          </a:prstGeom>
          <a:noFill/>
        </p:spPr>
        <p:txBody>
          <a:bodyPr wrap="square" rtlCol="0">
            <a:spAutoFit/>
          </a:bodyPr>
          <a:lstStyle/>
          <a:p>
            <a:r>
              <a:rPr lang="en-US" sz="2800" dirty="0" smtClean="0">
                <a:latin typeface="Book Antiqua" panose="02040602050305030304" pitchFamily="18" charset="0"/>
              </a:rPr>
              <a:t>Oral mucous membrane </a:t>
            </a:r>
            <a:endParaRPr lang="en-US" sz="2800" dirty="0">
              <a:latin typeface="Book Antiqua" panose="02040602050305030304" pitchFamily="18" charset="0"/>
            </a:endParaRPr>
          </a:p>
        </p:txBody>
      </p:sp>
      <p:sp>
        <p:nvSpPr>
          <p:cNvPr id="6" name="TextBox 5"/>
          <p:cNvSpPr txBox="1"/>
          <p:nvPr/>
        </p:nvSpPr>
        <p:spPr>
          <a:xfrm>
            <a:off x="152400" y="5715000"/>
            <a:ext cx="8545286" cy="523220"/>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ORAL PATHOLOGY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15781" r="15781"/>
          <a:stretch/>
        </p:blipFill>
        <p:spPr>
          <a:xfrm>
            <a:off x="0" y="0"/>
            <a:ext cx="1393371"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pPr/>
              <a:t>1</a:t>
            </a:fld>
            <a:endParaRPr lang="en-US" dirty="0"/>
          </a:p>
        </p:txBody>
      </p:sp>
    </p:spTree>
    <p:extLst>
      <p:ext uri="{BB962C8B-B14F-4D97-AF65-F5344CB8AC3E}">
        <p14:creationId xmlns:p14="http://schemas.microsoft.com/office/powerpoint/2010/main" xmlns=""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7863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857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32146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724304" cy="53578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724304" cy="53578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46434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71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52863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85725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400" dirty="0" smtClean="0"/>
              <a:t>DEFINITION OF ORAL MUCOUS MEMBRANE</a:t>
            </a:r>
          </a:p>
          <a:p>
            <a:r>
              <a:rPr lang="en-US" sz="2400" dirty="0" smtClean="0"/>
              <a:t>FUNCTIONS OF ORAL MUCOUS MEMBRANE</a:t>
            </a:r>
          </a:p>
          <a:p>
            <a:r>
              <a:rPr lang="en-US" sz="2400" dirty="0" smtClean="0"/>
              <a:t>ANATOMICAL CONSIDERATION</a:t>
            </a:r>
          </a:p>
          <a:p>
            <a:r>
              <a:rPr lang="en-US" sz="2400" dirty="0" smtClean="0"/>
              <a:t>COMPONENTS OF OM</a:t>
            </a:r>
          </a:p>
          <a:p>
            <a:r>
              <a:rPr lang="en-US" sz="2400" dirty="0" smtClean="0"/>
              <a:t>ORAL EPITHELIUM</a:t>
            </a:r>
          </a:p>
          <a:p>
            <a:r>
              <a:rPr lang="en-US" sz="2400" dirty="0" smtClean="0"/>
              <a:t>EPITHELIUM PROLIFERATION</a:t>
            </a:r>
          </a:p>
          <a:p>
            <a:r>
              <a:rPr lang="en-US" sz="2400" dirty="0" smtClean="0"/>
              <a:t>EPITHELIUM MATURATION</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52863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018984"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2862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52863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286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2862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32146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7863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41433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304800"/>
            <a:ext cx="6945086"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72318145"/>
              </p:ext>
            </p:extLst>
          </p:nvPr>
        </p:nvGraphicFramePr>
        <p:xfrm>
          <a:off x="785786" y="1785926"/>
          <a:ext cx="7786743" cy="4071965"/>
        </p:xfrm>
        <a:graphic>
          <a:graphicData uri="http://schemas.openxmlformats.org/drawingml/2006/table">
            <a:tbl>
              <a:tblPr firstRow="1" bandRow="1">
                <a:tableStyleId>{5C22544A-7EE6-4342-B048-85BDC9FD1C3A}</a:tableStyleId>
              </a:tblPr>
              <a:tblGrid>
                <a:gridCol w="2714644">
                  <a:extLst>
                    <a:ext uri="{9D8B030D-6E8A-4147-A177-3AD203B41FA5}">
                      <a16:colId xmlns:a16="http://schemas.microsoft.com/office/drawing/2014/main" xmlns="" val="946123654"/>
                    </a:ext>
                  </a:extLst>
                </a:gridCol>
                <a:gridCol w="2290770">
                  <a:extLst>
                    <a:ext uri="{9D8B030D-6E8A-4147-A177-3AD203B41FA5}">
                      <a16:colId xmlns:a16="http://schemas.microsoft.com/office/drawing/2014/main" xmlns="" val="2411658997"/>
                    </a:ext>
                  </a:extLst>
                </a:gridCol>
                <a:gridCol w="2781329">
                  <a:extLst>
                    <a:ext uri="{9D8B030D-6E8A-4147-A177-3AD203B41FA5}">
                      <a16:colId xmlns:a16="http://schemas.microsoft.com/office/drawing/2014/main" xmlns="" val="3411213719"/>
                    </a:ext>
                  </a:extLst>
                </a:gridCol>
              </a:tblGrid>
              <a:tr h="646925">
                <a:tc>
                  <a:txBody>
                    <a:bodyPr/>
                    <a:lstStyle/>
                    <a:p>
                      <a:pPr algn="ctr"/>
                      <a:r>
                        <a:rPr lang="en-US" dirty="0"/>
                        <a:t>Core areas* </a:t>
                      </a:r>
                    </a:p>
                  </a:txBody>
                  <a:tcPr marL="68580" marR="68580"/>
                </a:tc>
                <a:tc>
                  <a:txBody>
                    <a:bodyPr/>
                    <a:lstStyle/>
                    <a:p>
                      <a:pPr algn="ctr"/>
                      <a:r>
                        <a:rPr lang="en-US" dirty="0"/>
                        <a:t>Domain</a:t>
                      </a:r>
                      <a:r>
                        <a:rPr lang="en-US" baseline="0" dirty="0"/>
                        <a:t> **</a:t>
                      </a:r>
                      <a:endParaRPr lang="en-US" dirty="0"/>
                    </a:p>
                  </a:txBody>
                  <a:tcPr marL="68580" marR="68580"/>
                </a:tc>
                <a:tc>
                  <a:txBody>
                    <a:bodyPr/>
                    <a:lstStyle/>
                    <a:p>
                      <a:pPr algn="ctr"/>
                      <a:r>
                        <a:rPr lang="en-US" dirty="0"/>
                        <a:t>Category #</a:t>
                      </a:r>
                    </a:p>
                  </a:txBody>
                  <a:tcPr marL="68580" marR="68580"/>
                </a:tc>
                <a:extLst>
                  <a:ext uri="{0D108BD9-81ED-4DB2-BD59-A6C34878D82A}">
                    <a16:rowId xmlns:a16="http://schemas.microsoft.com/office/drawing/2014/main" xmlns="" val="868424398"/>
                  </a:ext>
                </a:extLst>
              </a:tr>
              <a:tr h="701514">
                <a:tc>
                  <a:txBody>
                    <a:bodyPr/>
                    <a:lstStyle/>
                    <a:p>
                      <a:pPr algn="ctr"/>
                      <a:r>
                        <a:rPr lang="en-US" sz="1400" dirty="0" smtClean="0"/>
                        <a:t>Definition of OMM</a:t>
                      </a:r>
                    </a:p>
                  </a:txBody>
                  <a:tcPr marL="68580" marR="68580"/>
                </a:tc>
                <a:tc>
                  <a:txBody>
                    <a:bodyPr/>
                    <a:lstStyle/>
                    <a:p>
                      <a:pPr algn="ctr"/>
                      <a:r>
                        <a:rPr lang="en-US" dirty="0" smtClean="0"/>
                        <a:t>COGNITIVE</a:t>
                      </a:r>
                      <a:endParaRPr lang="en-US" dirty="0"/>
                    </a:p>
                  </a:txBody>
                  <a:tcPr marL="68580" marR="68580"/>
                </a:tc>
                <a:tc>
                  <a:txBody>
                    <a:bodyPr/>
                    <a:lstStyle/>
                    <a:p>
                      <a:pPr algn="ctr"/>
                      <a:r>
                        <a:rPr lang="en-US" dirty="0" smtClean="0"/>
                        <a:t>MUST KNOW</a:t>
                      </a:r>
                      <a:endParaRPr lang="en-US" dirty="0"/>
                    </a:p>
                  </a:txBody>
                  <a:tcPr marL="68580" marR="68580"/>
                </a:tc>
                <a:extLst>
                  <a:ext uri="{0D108BD9-81ED-4DB2-BD59-A6C34878D82A}">
                    <a16:rowId xmlns:a16="http://schemas.microsoft.com/office/drawing/2014/main" xmlns="" val="3586572506"/>
                  </a:ext>
                </a:extLst>
              </a:tr>
              <a:tr h="2723526">
                <a:tc>
                  <a:txBody>
                    <a:bodyPr/>
                    <a:lstStyle/>
                    <a:p>
                      <a:pPr algn="ctr"/>
                      <a:r>
                        <a:rPr lang="en-US" sz="1600" dirty="0" smtClean="0"/>
                        <a:t>Functions of OMM</a:t>
                      </a:r>
                    </a:p>
                    <a:p>
                      <a:pPr algn="ctr"/>
                      <a:r>
                        <a:rPr lang="en-US" sz="1600" dirty="0" smtClean="0"/>
                        <a:t>Components Of OMM</a:t>
                      </a:r>
                    </a:p>
                    <a:p>
                      <a:pPr algn="ctr"/>
                      <a:r>
                        <a:rPr lang="en-US" sz="1600" dirty="0" smtClean="0"/>
                        <a:t>Oral Epithelium</a:t>
                      </a:r>
                    </a:p>
                    <a:p>
                      <a:pPr algn="ctr"/>
                      <a:r>
                        <a:rPr lang="en-US" sz="1600" dirty="0" smtClean="0"/>
                        <a:t>Epithelium Proliferation</a:t>
                      </a:r>
                    </a:p>
                    <a:p>
                      <a:pPr algn="ctr"/>
                      <a:r>
                        <a:rPr lang="en-US" sz="1600" dirty="0" smtClean="0"/>
                        <a:t>Epithelium Maturation</a:t>
                      </a:r>
                    </a:p>
                    <a:p>
                      <a:pPr algn="ctr"/>
                      <a:r>
                        <a:rPr lang="en-US" sz="1600" smtClean="0"/>
                        <a:t>Age Changes of OMM</a:t>
                      </a:r>
                      <a:endParaRPr lang="en-US" sz="1600" dirty="0" smtClean="0"/>
                    </a:p>
                    <a:p>
                      <a:pPr algn="ctr"/>
                      <a:r>
                        <a:rPr lang="en-US" sz="1600" dirty="0" smtClean="0"/>
                        <a:t>Anatomical Consideration</a:t>
                      </a:r>
                    </a:p>
                  </a:txBody>
                  <a:tcPr marL="68580" marR="68580"/>
                </a:tc>
                <a:tc>
                  <a:txBody>
                    <a:bodyPr/>
                    <a:lstStyle/>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endParaRPr lang="en-US"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MUST KNOW</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MUST KNOW</a:t>
                      </a:r>
                    </a:p>
                    <a:p>
                      <a:pPr algn="ctr"/>
                      <a:r>
                        <a:rPr lang="en-US" dirty="0" smtClean="0"/>
                        <a:t>MUST KNOW</a:t>
                      </a:r>
                    </a:p>
                    <a:p>
                      <a:pPr algn="ctr"/>
                      <a:r>
                        <a:rPr lang="en-US" dirty="0" smtClean="0"/>
                        <a:t> MUST KNOW </a:t>
                      </a:r>
                    </a:p>
                    <a:p>
                      <a:pPr algn="ctr"/>
                      <a:r>
                        <a:rPr lang="en-US" dirty="0" smtClean="0"/>
                        <a:t>MUST</a:t>
                      </a:r>
                      <a:r>
                        <a:rPr lang="en-US" baseline="0" dirty="0" smtClean="0"/>
                        <a:t> KNOW</a:t>
                      </a:r>
                    </a:p>
                    <a:p>
                      <a:pPr algn="ctr"/>
                      <a:r>
                        <a:rPr lang="en-US" dirty="0" smtClean="0"/>
                        <a:t>NICE TO KNOW</a:t>
                      </a:r>
                    </a:p>
                    <a:p>
                      <a:pPr algn="ctr"/>
                      <a:r>
                        <a:rPr lang="en-US" smtClean="0"/>
                        <a:t>DESIRED TO KNOW</a:t>
                      </a:r>
                    </a:p>
                    <a:p>
                      <a:pPr algn="ctr"/>
                      <a:endParaRPr lang="en-US" dirty="0"/>
                    </a:p>
                  </a:txBody>
                  <a:tcPr marL="68580" marR="68580"/>
                </a:tc>
                <a:extLst>
                  <a:ext uri="{0D108BD9-81ED-4DB2-BD59-A6C34878D82A}">
                    <a16:rowId xmlns:a16="http://schemas.microsoft.com/office/drawing/2014/main" xmlns="" val="2359924706"/>
                  </a:ext>
                </a:extLst>
              </a:tr>
            </a:tbl>
          </a:graphicData>
        </a:graphic>
      </p:graphicFrame>
      <p:sp>
        <p:nvSpPr>
          <p:cNvPr id="5" name="Slide Number Placeholder 4"/>
          <p:cNvSpPr>
            <a:spLocks noGrp="1"/>
          </p:cNvSpPr>
          <p:nvPr>
            <p:ph type="sldNum" sz="quarter" idx="12"/>
          </p:nvPr>
        </p:nvSpPr>
        <p:spPr/>
        <p:txBody>
          <a:bodyPr/>
          <a:lstStyle/>
          <a:p>
            <a:fld id="{72795863-2509-495E-A4D3-2D1EB08AA326}" type="slidenum">
              <a:rPr lang="en-US" smtClean="0"/>
              <a:pPr/>
              <a:t>3</a:t>
            </a:fld>
            <a:endParaRPr lang="en-US"/>
          </a:p>
        </p:txBody>
      </p:sp>
    </p:spTree>
    <p:extLst>
      <p:ext uri="{BB962C8B-B14F-4D97-AF65-F5344CB8AC3E}">
        <p14:creationId xmlns:p14="http://schemas.microsoft.com/office/powerpoint/2010/main" xmlns="" val="399471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85725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52863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9144000" cy="592931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9"/>
            <a:ext cx="8572500" cy="47148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62572"/>
            <a:ext cx="9144000" cy="62954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en-US" sz="2400" dirty="0" smtClean="0"/>
              <a:t>DEFINITION OF ORAL MUCOUS MEMBRANE</a:t>
            </a:r>
          </a:p>
          <a:p>
            <a:r>
              <a:rPr lang="en-US" sz="2400" dirty="0" smtClean="0"/>
              <a:t>FUNCTIONS OF ORAL MUCOUS MEMBRANE</a:t>
            </a:r>
          </a:p>
          <a:p>
            <a:r>
              <a:rPr lang="en-US" sz="2400" dirty="0" smtClean="0"/>
              <a:t>ANATOMICAL CONSIDERATION</a:t>
            </a:r>
          </a:p>
          <a:p>
            <a:r>
              <a:rPr lang="en-US" sz="2400" dirty="0" smtClean="0"/>
              <a:t>COMPONENTS OF OM</a:t>
            </a:r>
          </a:p>
          <a:p>
            <a:r>
              <a:rPr lang="en-US" sz="2400" dirty="0" smtClean="0"/>
              <a:t>ORAL EPITHELIUM</a:t>
            </a:r>
          </a:p>
          <a:p>
            <a:r>
              <a:rPr lang="en-US" sz="2400" dirty="0" smtClean="0"/>
              <a:t>EPITHELIUM PROLIFERATION</a:t>
            </a:r>
          </a:p>
          <a:p>
            <a:r>
              <a:rPr lang="en-US" sz="2400" dirty="0" smtClean="0"/>
              <a:t>EPITHELIUM MATURATION</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SUMMARY/Take </a:t>
            </a:r>
            <a:r>
              <a:rPr lang="en-US" smtClean="0"/>
              <a:t>home message </a:t>
            </a:r>
            <a:endParaRPr lang="en-US" dirty="0"/>
          </a:p>
        </p:txBody>
      </p:sp>
      <p:sp>
        <p:nvSpPr>
          <p:cNvPr id="3" name="Content Placeholder 2"/>
          <p:cNvSpPr>
            <a:spLocks noGrp="1"/>
          </p:cNvSpPr>
          <p:nvPr>
            <p:ph idx="1"/>
          </p:nvPr>
        </p:nvSpPr>
        <p:spPr/>
        <p:txBody>
          <a:bodyPr>
            <a:normAutofit/>
          </a:bodyPr>
          <a:lstStyle/>
          <a:p>
            <a:pPr algn="just">
              <a:buNone/>
            </a:pPr>
            <a:r>
              <a:rPr lang="en-US" sz="2400" dirty="0" smtClean="0"/>
              <a:t>	Oral mucous membrane maintains the integrity of the oral cavity in health and disease. Knowledge regarding the mucosa aids in detecting any changes from normalcy which would pave the way for diagnosing various disorders which affect the mucosa &amp; thus providing treatment for the same. Also as public health dentists educating people regarding detection of changes in the mucosa. </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SN </a:t>
            </a:r>
            <a:r>
              <a:rPr lang="en-US" sz="2400" dirty="0" err="1" smtClean="0"/>
              <a:t>Bhaskar</a:t>
            </a:r>
            <a:r>
              <a:rPr lang="en-US" sz="2400" dirty="0" smtClean="0"/>
              <a:t> . </a:t>
            </a:r>
            <a:r>
              <a:rPr lang="en-US" sz="2400" dirty="0" err="1" smtClean="0"/>
              <a:t>Orban’s</a:t>
            </a:r>
            <a:r>
              <a:rPr lang="en-US" sz="2400" dirty="0" smtClean="0"/>
              <a:t> ,Oral Histology and embryology. 11</a:t>
            </a:r>
            <a:r>
              <a:rPr lang="en-US" sz="2400" baseline="30000" dirty="0" smtClean="0"/>
              <a:t>th</a:t>
            </a:r>
            <a:r>
              <a:rPr lang="en-US" sz="2400" dirty="0" smtClean="0"/>
              <a:t> edition, Mosby 1998</a:t>
            </a:r>
          </a:p>
          <a:p>
            <a:endParaRPr lang="en-US" sz="2400" dirty="0" smtClean="0"/>
          </a:p>
          <a:p>
            <a:r>
              <a:rPr lang="en-US" sz="2400" dirty="0" smtClean="0"/>
              <a:t>Neville BW ,</a:t>
            </a:r>
            <a:r>
              <a:rPr lang="en-US" sz="2400" dirty="0" err="1" smtClean="0"/>
              <a:t>Damm</a:t>
            </a:r>
            <a:r>
              <a:rPr lang="en-US" sz="2400" dirty="0" smtClean="0"/>
              <a:t> DD ,Allen CM ,</a:t>
            </a:r>
            <a:r>
              <a:rPr lang="en-US" sz="2400" dirty="0" err="1" smtClean="0"/>
              <a:t>Bouquot</a:t>
            </a:r>
            <a:r>
              <a:rPr lang="en-US" sz="2400" dirty="0" smtClean="0"/>
              <a:t> JE . Oral and maxillofacial pathology , 2</a:t>
            </a:r>
            <a:r>
              <a:rPr lang="en-US" sz="2400" baseline="30000" dirty="0" smtClean="0"/>
              <a:t>nd</a:t>
            </a:r>
            <a:r>
              <a:rPr lang="en-US" sz="2400" dirty="0" smtClean="0"/>
              <a:t> Edition .Philadelphia W.B. Saunders ;2002</a:t>
            </a:r>
          </a:p>
          <a:p>
            <a:endParaRPr lang="en-US" sz="2400" dirty="0" smtClean="0"/>
          </a:p>
          <a:p>
            <a:r>
              <a:rPr lang="en-US" sz="2400" dirty="0" smtClean="0"/>
              <a:t>Richard </a:t>
            </a:r>
            <a:r>
              <a:rPr lang="en-US" sz="2400" dirty="0" err="1" smtClean="0"/>
              <a:t>Tencate</a:t>
            </a:r>
            <a:r>
              <a:rPr lang="en-US" sz="2400" dirty="0" smtClean="0"/>
              <a:t> , Oral Histology development ,structure and function . 5</a:t>
            </a:r>
            <a:r>
              <a:rPr lang="en-US" sz="2400" baseline="30000" dirty="0" smtClean="0"/>
              <a:t>th</a:t>
            </a:r>
            <a:r>
              <a:rPr lang="en-US" sz="2400" dirty="0" smtClean="0"/>
              <a:t> Edition ,1998</a:t>
            </a:r>
          </a:p>
          <a:p>
            <a:endParaRPr lang="en-US" sz="2400" dirty="0" smtClean="0"/>
          </a:p>
          <a:p>
            <a:r>
              <a:rPr lang="en-US" sz="2400" dirty="0" smtClean="0"/>
              <a:t>Carranza F.A., Michael G. Newman . Clinical </a:t>
            </a:r>
            <a:r>
              <a:rPr lang="en-US" sz="2400" dirty="0" err="1" smtClean="0"/>
              <a:t>periodontology</a:t>
            </a:r>
            <a:r>
              <a:rPr lang="en-US" sz="2400" dirty="0" smtClean="0"/>
              <a:t> 8,9,10</a:t>
            </a:r>
            <a:r>
              <a:rPr lang="en-US" sz="2400" baseline="30000" dirty="0" smtClean="0"/>
              <a:t>th</a:t>
            </a:r>
            <a:r>
              <a:rPr lang="en-US" sz="2400" dirty="0" smtClean="0"/>
              <a:t> edition</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457200" y="274638"/>
            <a:ext cx="8229600" cy="1143000"/>
          </a:xfrm>
          <a:prstGeom prst="rect">
            <a:avLst/>
          </a:prstGeom>
          <a:solidFill>
            <a:schemeClr val="accent2"/>
          </a:solidFill>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100" b="1" dirty="0" smtClean="0">
                <a:ln w="6350">
                  <a:noFill/>
                </a:ln>
                <a:solidFill>
                  <a:schemeClr val="bg1"/>
                </a:solidFill>
                <a:effectLst>
                  <a:outerShdw blurRad="114300" dist="101600" dir="2700000" algn="tl" rotWithShape="0">
                    <a:srgbClr val="000000">
                      <a:alpha val="40000"/>
                    </a:srgbClr>
                  </a:outerShdw>
                </a:effectLst>
                <a:latin typeface="+mj-lt"/>
                <a:ea typeface="+mj-ea"/>
                <a:cs typeface="+mj-cs"/>
              </a:rPr>
              <a:t>FAQs</a:t>
            </a:r>
            <a:endParaRPr kumimoji="0" lang="en-IN" sz="4100" b="1" i="0"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j-lt"/>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vert="horz">
            <a:normAutofit/>
          </a:bodyPr>
          <a:lstStyle/>
          <a:p>
            <a:pPr marL="457200" marR="0" lvl="0" indent="-45720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Define &amp; classify OMM. Write in detail about specialized / masticatory / lining mucosa</a:t>
            </a:r>
          </a:p>
          <a:p>
            <a:pPr marL="457200" marR="0" lvl="0" indent="-45720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Difference between (or) structure of keratinized &amp; non keratinized mucosa</a:t>
            </a:r>
          </a:p>
          <a:p>
            <a:pPr marL="457200" marR="0" lvl="0" indent="-45720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Nonkeratinocytes </a:t>
            </a:r>
          </a:p>
          <a:p>
            <a:pPr marL="457200" marR="0" lvl="0" indent="-45720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Parts &amp; histology of Gingiva / hard palate</a:t>
            </a:r>
          </a:p>
          <a:p>
            <a:pPr marL="457200" marR="0" lvl="0" indent="-45720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Papillaes of tongue &amp; taste buds</a:t>
            </a:r>
          </a:p>
          <a:p>
            <a:pPr marL="457200" marR="0" lvl="0" indent="-45720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Functions &amp; age changes of OMM</a:t>
            </a:r>
          </a:p>
          <a:p>
            <a:pPr marL="457200" marR="0" lvl="0" indent="-45720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tabLst/>
              <a:defRPr/>
            </a:pP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1143000"/>
            <a:ext cx="8382000" cy="3124200"/>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rcRect b="19215"/>
          <a:stretch>
            <a:fillRect/>
          </a:stretch>
        </p:blipFill>
        <p:spPr>
          <a:xfrm>
            <a:off x="1" y="2134195"/>
            <a:ext cx="8929687" cy="31236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53578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286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928687"/>
            <a:ext cx="8715375" cy="3714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8687"/>
            <a:ext cx="8572500" cy="48577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TotalTime>
  <Words>240</Words>
  <Application>Microsoft Office PowerPoint</Application>
  <PresentationFormat>On-screen Show (4:3)</PresentationFormat>
  <Paragraphs>67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Apex</vt:lpstr>
      <vt:lpstr>Slide 1</vt:lpstr>
      <vt:lpstr>OBJECTIVES</vt:lpstr>
      <vt:lpstr>Specific learning Objectives </vt:lpstr>
      <vt:lpstr>CONTENTS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SUMMARY/Take home message </vt:lpstr>
      <vt:lpstr>References</vt:lpstr>
      <vt:lpstr>Slide 42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OP</dc:creator>
  <cp:lastModifiedBy>OP</cp:lastModifiedBy>
  <cp:revision>8</cp:revision>
  <dcterms:created xsi:type="dcterms:W3CDTF">2022-05-28T05:36:18Z</dcterms:created>
  <dcterms:modified xsi:type="dcterms:W3CDTF">2023-03-03T10:11:38Z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2022-05-28T00:00:00Z</vt:filetime>
  </property>
  <property fmtid="{D5CDD505-2E9C-101B-9397-08002B2CF9AE}" pid="3" name="LastSaved">
    <vt:filetime>2022-05-28T00:00:00Z</vt:filetime>
  </property>
</Properties>
</file>